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3" r:id="rId2"/>
    <p:sldMasterId id="2147483745" r:id="rId3"/>
    <p:sldMasterId id="2147483757" r:id="rId4"/>
  </p:sldMasterIdLst>
  <p:sldIdLst>
    <p:sldId id="286" r:id="rId5"/>
    <p:sldId id="285" r:id="rId6"/>
    <p:sldId id="256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88" r:id="rId15"/>
    <p:sldId id="283" r:id="rId16"/>
    <p:sldId id="263" r:id="rId17"/>
    <p:sldId id="272" r:id="rId18"/>
    <p:sldId id="260" r:id="rId19"/>
    <p:sldId id="274" r:id="rId20"/>
    <p:sldId id="275" r:id="rId21"/>
    <p:sldId id="273" r:id="rId22"/>
    <p:sldId id="276" r:id="rId23"/>
    <p:sldId id="278" r:id="rId24"/>
    <p:sldId id="282" r:id="rId25"/>
    <p:sldId id="280" r:id="rId26"/>
    <p:sldId id="281" r:id="rId27"/>
    <p:sldId id="291" r:id="rId28"/>
    <p:sldId id="284" r:id="rId29"/>
    <p:sldId id="300" r:id="rId30"/>
    <p:sldId id="299" r:id="rId31"/>
    <p:sldId id="259" r:id="rId32"/>
    <p:sldId id="277" r:id="rId33"/>
    <p:sldId id="27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6600"/>
    <a:srgbClr val="091A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chemeClr val="bg1"/>
          </a:solidFill>
          <a:ln>
            <a:noFill/>
          </a:ln>
          <a:effectLst>
            <a:outerShdw blurRad="50800" dist="127000" dir="30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b="1" i="1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5600" y="203200"/>
            <a:ext cx="5816600" cy="596900"/>
          </a:xfrm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tx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430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192" cy="634082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643192" cy="5073427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21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C5DC5-39F3-4094-AF89-6F3AC4923A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D0E22-4F56-4AE0-B235-736FD84573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8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CC57C-B469-4DC4-AA6C-C4AED60F10E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8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F223E7-BB77-4055-B8B9-BC8EE4D7EDD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0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95E6B-394B-4976-A3DE-C5AFB61C2D8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7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neznaika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03557"/>
            <a:ext cx="1879600" cy="2879886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>
            <a:off x="1473200" y="177800"/>
            <a:ext cx="6184900" cy="1663700"/>
          </a:xfrm>
          <a:prstGeom prst="cloudCallout">
            <a:avLst>
              <a:gd name="adj1" fmla="val -48532"/>
              <a:gd name="adj2" fmla="val 68607"/>
            </a:avLst>
          </a:prstGeom>
          <a:solidFill>
            <a:schemeClr val="bg1"/>
          </a:solidFill>
          <a:ln w="76200"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77C23-44C9-4E8E-B49F-A85A15DF583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25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D74DE-FF5E-417C-A442-539BD50C5B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17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581B2-FC08-4E65-B797-662143FEFD8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7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015BC-7F58-4767-A521-52EFA893C85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00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22551-12C6-4DAE-A450-5D23B9473A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3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89688" y="549275"/>
            <a:ext cx="2068512" cy="5546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79388" y="549275"/>
            <a:ext cx="6057900" cy="5546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9D652-F887-4692-A67B-3D00527516D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20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DD24AB-93EB-4759-AF60-A688A59C0AEF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77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324078-E39B-4F31-9E5A-B669A3214F42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187D1A-C4CA-463D-99B3-F6911BFDA373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54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DB4B3-A094-4B8A-9025-2E3A930391E2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45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neznaika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7493000" y="2879090"/>
            <a:ext cx="1651000" cy="3169920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flipH="1">
            <a:off x="1473200" y="177800"/>
            <a:ext cx="6184900" cy="1663700"/>
          </a:xfrm>
          <a:prstGeom prst="cloudCallout">
            <a:avLst>
              <a:gd name="adj1" fmla="val -48532"/>
              <a:gd name="adj2" fmla="val 68607"/>
            </a:avLst>
          </a:prstGeom>
          <a:solidFill>
            <a:schemeClr val="bg1"/>
          </a:solidFill>
          <a:ln w="76200">
            <a:solidFill>
              <a:srgbClr val="00B0F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1pPr>
            <a:lvl2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0033CC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2BB759-9F9D-406E-B696-5ED6118A6EDE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58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21638A-D5C5-482D-8053-9C7F1ED84961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22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EC09F0-F77D-4AFF-A59B-3FCF2BCD9BED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8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D3BF0A-F83D-4BFF-B437-5C7D5B4DDB3E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8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4C7032-6972-4FBD-8671-7BA8A29FE087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3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EFB6BF-4004-4C74-931C-342A901E0C40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11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40B0C3-3537-4DB0-8A36-3FB9759E84CC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80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DD24AB-93EB-4759-AF60-A688A59C0AEF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94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324078-E39B-4F31-9E5A-B669A3214F42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48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187D1A-C4CA-463D-99B3-F6911BFDA373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57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F4E7ED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F4E7ED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4E7ED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2DB4B3-A094-4B8A-9025-2E3A930391E2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2BB759-9F9D-406E-B696-5ED6118A6EDE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268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21638A-D5C5-482D-8053-9C7F1ED84961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97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EC09F0-F77D-4AFF-A59B-3FCF2BCD9BED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84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D3BF0A-F83D-4BFF-B437-5C7D5B4DDB3E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8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4C7032-6972-4FBD-8671-7BA8A29FE087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48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EFB6BF-4004-4C74-931C-342A901E0C40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67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40B0C3-3537-4DB0-8A36-3FB9759E84CC}" type="slidenum">
              <a:rPr lang="ru-RU" sz="240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1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1054100" y="317500"/>
            <a:ext cx="6616700" cy="1168400"/>
          </a:xfrm>
          <a:prstGeom prst="cloud">
            <a:avLst/>
          </a:prstGeom>
          <a:solidFill>
            <a:schemeClr val="bg1"/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15F537E-F4E1-47C0-89A4-0CB32EBA19AA}" type="datetimeFigureOut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29.03.2015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7C77E01-7DDD-425B-8CD5-0DBBDA9B3A6F}" type="slidenum">
              <a:rPr lang="ru-RU" smtClean="0">
                <a:solidFill>
                  <a:srgbClr val="B13F9A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B13F9A">
                  <a:shade val="90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26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71" r:id="rId13"/>
    <p:sldLayoutId id="2147483772" r:id="rId14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0033CC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33CC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549275"/>
            <a:ext cx="82073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Образец текста</a:t>
            </a:r>
          </a:p>
          <a:p>
            <a:pPr lvl="1"/>
            <a:r>
              <a:rPr lang="en-US" altLang="ru-RU" smtClean="0"/>
              <a:t>Второй уровень</a:t>
            </a:r>
          </a:p>
          <a:p>
            <a:pPr lvl="2"/>
            <a:r>
              <a:rPr lang="en-US" altLang="ru-RU" smtClean="0"/>
              <a:t>Третий уровень</a:t>
            </a:r>
          </a:p>
          <a:p>
            <a:pPr lvl="3"/>
            <a:r>
              <a:rPr lang="en-US" altLang="ru-RU" smtClean="0"/>
              <a:t>Четвертый уровень</a:t>
            </a:r>
          </a:p>
          <a:p>
            <a:pPr lvl="4"/>
            <a:r>
              <a:rPr lang="en-US" alt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59613" y="65976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5A5522-21BA-47CD-823E-AF94FF53F635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87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45055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dirty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0426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jpeg"/><Relationship Id="rId5" Type="http://schemas.microsoft.com/office/2007/relationships/hdphoto" Target="../media/hdphoto3.wdp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54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3.png"/><Relationship Id="rId5" Type="http://schemas.microsoft.com/office/2007/relationships/hdphoto" Target="../media/hdphoto4.wdp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../../&#1057;&#1091;&#1087;&#1077;&#1088;%20&#1092;&#1080;&#1079;&#1082;&#1091;&#1083;&#1100;&#1090;&#1084;&#1080;&#1085;&#1091;&#1090;&#1082;&#1072;%20&#1076;&#1083;&#1103;%20&#1091;&#1088;&#1086;&#1082;&#1072;.mp4" TargetMode="Externa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424936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7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родажа и покупка настольных компьютеров в Омс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175" y="3356992"/>
            <a:ext cx="2655970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34674"/>
            <a:ext cx="8046609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800" kern="0" dirty="0" smtClean="0">
                <a:solidFill>
                  <a:srgbClr val="C00000"/>
                </a:solidFill>
                <a:latin typeface="Arial Black" pitchFamily="34" charset="0"/>
              </a:rPr>
              <a:t>Выполнять эти правила надо для того,</a:t>
            </a:r>
          </a:p>
          <a:p>
            <a:pPr algn="ctr">
              <a:defRPr/>
            </a:pPr>
            <a:r>
              <a:rPr lang="ru-RU" altLang="ru-RU" sz="2800" kern="0" dirty="0" smtClean="0">
                <a:solidFill>
                  <a:srgbClr val="C00000"/>
                </a:solidFill>
                <a:latin typeface="Arial Black" pitchFamily="34" charset="0"/>
              </a:rPr>
              <a:t>чтобы:</a:t>
            </a:r>
          </a:p>
          <a:p>
            <a:pPr algn="ctr">
              <a:defRPr/>
            </a:pPr>
            <a:endParaRPr lang="ru-RU" altLang="ru-RU" sz="2800" kern="0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sz="2800" kern="0" dirty="0">
                <a:solidFill>
                  <a:srgbClr val="003399"/>
                </a:solidFill>
                <a:latin typeface="Arial Black" pitchFamily="34" charset="0"/>
              </a:rPr>
              <a:t>и</a:t>
            </a: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</a:rPr>
              <a:t>збежать  несчастных случаев</a:t>
            </a:r>
          </a:p>
          <a:p>
            <a:pPr>
              <a:defRPr/>
            </a:pPr>
            <a:endParaRPr lang="ru-RU" altLang="ru-RU" sz="2800" kern="0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sz="2800" kern="0" dirty="0">
                <a:solidFill>
                  <a:srgbClr val="003399"/>
                </a:solidFill>
                <a:latin typeface="Arial Black" pitchFamily="34" charset="0"/>
              </a:rPr>
              <a:t>у</a:t>
            </a: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</a:rPr>
              <a:t>спешно овладеть знаниями, умениями, навыками работы на компьютере</a:t>
            </a:r>
          </a:p>
          <a:p>
            <a:pPr>
              <a:defRPr/>
            </a:pPr>
            <a:endParaRPr lang="ru-RU" altLang="ru-RU" sz="2800" kern="0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altLang="ru-RU" sz="2800" kern="0" dirty="0">
                <a:solidFill>
                  <a:srgbClr val="003399"/>
                </a:solidFill>
                <a:latin typeface="Arial Black" pitchFamily="34" charset="0"/>
              </a:rPr>
              <a:t>с</a:t>
            </a: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</a:rPr>
              <a:t>беречь  оборудование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4409" y="5229067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  ОТВЕЧАЕТЕ  ЗА СОСТОЯНИЕ  РАБОЧЕГО МЕСТА  И  СОХРАННОСТЬ   ОБОРУДОВАНИЯ</a:t>
            </a:r>
            <a:endParaRPr lang="ru-RU" sz="24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2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196752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b="1" dirty="0">
                <a:solidFill>
                  <a:srgbClr val="006600"/>
                </a:solidFill>
              </a:rPr>
              <a:t>1.</a:t>
            </a:r>
            <a:r>
              <a:rPr lang="ru-RU" b="1" dirty="0">
                <a:solidFill>
                  <a:srgbClr val="006600"/>
                </a:solidFill>
              </a:rPr>
              <a:t>Нужно ли соблюдать правила техники безопасности в компьютерном классе? (Ответы: 1 - Да, 2 – Нет)</a:t>
            </a:r>
            <a:endParaRPr lang="en-US" b="1" dirty="0">
              <a:solidFill>
                <a:srgbClr val="006600"/>
              </a:solidFill>
            </a:endParaRP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2. Можно ли приходить в компьютерный класс 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rgbClr val="0000FF"/>
                </a:solidFill>
              </a:rPr>
              <a:t>с грязными руками? (Ответы: 3 - Да, 4 – Нет)</a:t>
            </a:r>
            <a:endParaRPr lang="en-US" b="1" dirty="0">
              <a:solidFill>
                <a:srgbClr val="0000FF"/>
              </a:solidFill>
            </a:endParaRPr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3. Можно ли есть в компьютерном </a:t>
            </a:r>
            <a:r>
              <a:rPr lang="ru-RU" b="1" dirty="0" smtClean="0">
                <a:solidFill>
                  <a:srgbClr val="C00000"/>
                </a:solidFill>
              </a:rPr>
              <a:t>классе</a:t>
            </a:r>
            <a:r>
              <a:rPr lang="ru-RU" b="1" dirty="0">
                <a:solidFill>
                  <a:srgbClr val="C00000"/>
                </a:solidFill>
              </a:rPr>
              <a:t>?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(Ответы: 5 - Да, 6 – Нет)</a:t>
            </a:r>
            <a:endParaRPr lang="en-US" b="1" dirty="0">
              <a:solidFill>
                <a:srgbClr val="C00000"/>
              </a:solidFill>
            </a:endParaRPr>
          </a:p>
          <a:p>
            <a:pPr lvl="0"/>
            <a:r>
              <a:rPr lang="ru-RU" b="1" dirty="0">
                <a:solidFill>
                  <a:srgbClr val="006600"/>
                </a:solidFill>
              </a:rPr>
              <a:t>4. На каком расстоянии от глаз должен быть монитор? </a:t>
            </a:r>
            <a:r>
              <a:rPr lang="ru-RU" b="1" dirty="0" smtClean="0">
                <a:solidFill>
                  <a:srgbClr val="006600"/>
                </a:solidFill>
              </a:rPr>
              <a:t> </a:t>
            </a:r>
          </a:p>
          <a:p>
            <a:pPr lvl="0"/>
            <a:r>
              <a:rPr lang="ru-RU" b="1" dirty="0" smtClean="0">
                <a:solidFill>
                  <a:srgbClr val="006600"/>
                </a:solidFill>
              </a:rPr>
              <a:t>Ответы</a:t>
            </a:r>
            <a:r>
              <a:rPr lang="ru-RU" b="1" dirty="0">
                <a:solidFill>
                  <a:srgbClr val="006600"/>
                </a:solidFill>
              </a:rPr>
              <a:t>: 7 </a:t>
            </a:r>
            <a:r>
              <a:rPr lang="ru-RU" b="1" dirty="0" smtClean="0">
                <a:solidFill>
                  <a:srgbClr val="006600"/>
                </a:solidFill>
              </a:rPr>
              <a:t>– ( </a:t>
            </a:r>
            <a:r>
              <a:rPr lang="ru-RU" b="1" dirty="0">
                <a:solidFill>
                  <a:srgbClr val="006600"/>
                </a:solidFill>
              </a:rPr>
              <a:t>50-70 </a:t>
            </a:r>
            <a:r>
              <a:rPr lang="ru-RU" b="1" dirty="0" smtClean="0">
                <a:solidFill>
                  <a:srgbClr val="006600"/>
                </a:solidFill>
              </a:rPr>
              <a:t>см), </a:t>
            </a:r>
            <a:r>
              <a:rPr lang="ru-RU" b="1" dirty="0">
                <a:solidFill>
                  <a:srgbClr val="006600"/>
                </a:solidFill>
              </a:rPr>
              <a:t>8 </a:t>
            </a:r>
            <a:r>
              <a:rPr lang="ru-RU" b="1" dirty="0" smtClean="0">
                <a:solidFill>
                  <a:srgbClr val="006600"/>
                </a:solidFill>
              </a:rPr>
              <a:t>– (30-40 </a:t>
            </a:r>
            <a:r>
              <a:rPr lang="ru-RU" b="1" dirty="0">
                <a:solidFill>
                  <a:srgbClr val="006600"/>
                </a:solidFill>
              </a:rPr>
              <a:t>см)</a:t>
            </a:r>
            <a:endParaRPr lang="en-US" b="1" dirty="0">
              <a:solidFill>
                <a:srgbClr val="006600"/>
              </a:solidFill>
            </a:endParaRP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5. Можно ли трогать руками питающие и соединительные провода? (Ответы: 9 - Да, 10 – Нет)</a:t>
            </a:r>
            <a:endParaRPr lang="en-US" b="1" dirty="0">
              <a:solidFill>
                <a:srgbClr val="0000FF"/>
              </a:solidFill>
            </a:endParaRPr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6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Можно ли трогать экран монитора руками? (Ответы: </a:t>
            </a:r>
            <a:r>
              <a:rPr lang="ru-RU" b="1" dirty="0" smtClean="0">
                <a:solidFill>
                  <a:srgbClr val="C00000"/>
                </a:solidFill>
              </a:rPr>
              <a:t>11 </a:t>
            </a:r>
            <a:r>
              <a:rPr lang="ru-RU" b="1" dirty="0">
                <a:solidFill>
                  <a:srgbClr val="C00000"/>
                </a:solidFill>
              </a:rPr>
              <a:t>- Да, </a:t>
            </a:r>
            <a:r>
              <a:rPr lang="ru-RU" b="1" dirty="0" smtClean="0">
                <a:solidFill>
                  <a:srgbClr val="C00000"/>
                </a:solidFill>
              </a:rPr>
              <a:t>12 </a:t>
            </a:r>
            <a:r>
              <a:rPr lang="ru-RU" b="1" dirty="0">
                <a:solidFill>
                  <a:srgbClr val="C00000"/>
                </a:solidFill>
              </a:rPr>
              <a:t>– Нет)</a:t>
            </a:r>
            <a:endParaRPr lang="en-US" b="1" dirty="0">
              <a:solidFill>
                <a:srgbClr val="C00000"/>
              </a:solidFill>
            </a:endParaRPr>
          </a:p>
          <a:p>
            <a:pPr lvl="0"/>
            <a:r>
              <a:rPr lang="ru-RU" b="1" dirty="0">
                <a:solidFill>
                  <a:srgbClr val="006600"/>
                </a:solidFill>
              </a:rPr>
              <a:t>7</a:t>
            </a:r>
            <a:r>
              <a:rPr lang="ru-RU" b="1" dirty="0" smtClean="0">
                <a:solidFill>
                  <a:srgbClr val="006600"/>
                </a:solidFill>
              </a:rPr>
              <a:t>. </a:t>
            </a:r>
            <a:r>
              <a:rPr lang="ru-RU" b="1" dirty="0">
                <a:solidFill>
                  <a:srgbClr val="006600"/>
                </a:solidFill>
              </a:rPr>
              <a:t>Можно ли в компьютерном классе качаться на стульях? </a:t>
            </a:r>
            <a:endParaRPr lang="ru-RU" b="1" dirty="0" smtClean="0">
              <a:solidFill>
                <a:srgbClr val="006600"/>
              </a:solidFill>
            </a:endParaRPr>
          </a:p>
          <a:p>
            <a:pPr lvl="0"/>
            <a:r>
              <a:rPr lang="ru-RU" b="1" dirty="0" smtClean="0">
                <a:solidFill>
                  <a:srgbClr val="006600"/>
                </a:solidFill>
              </a:rPr>
              <a:t>(</a:t>
            </a:r>
            <a:r>
              <a:rPr lang="ru-RU" b="1" dirty="0">
                <a:solidFill>
                  <a:srgbClr val="006600"/>
                </a:solidFill>
              </a:rPr>
              <a:t>Ответы: </a:t>
            </a:r>
            <a:r>
              <a:rPr lang="ru-RU" b="1" dirty="0" smtClean="0">
                <a:solidFill>
                  <a:srgbClr val="006600"/>
                </a:solidFill>
              </a:rPr>
              <a:t>13 </a:t>
            </a:r>
            <a:r>
              <a:rPr lang="ru-RU" b="1" dirty="0">
                <a:solidFill>
                  <a:srgbClr val="006600"/>
                </a:solidFill>
              </a:rPr>
              <a:t>- Да, </a:t>
            </a:r>
            <a:r>
              <a:rPr lang="ru-RU" b="1" dirty="0" smtClean="0">
                <a:solidFill>
                  <a:srgbClr val="006600"/>
                </a:solidFill>
              </a:rPr>
              <a:t>    14 </a:t>
            </a:r>
            <a:r>
              <a:rPr lang="ru-RU" b="1" dirty="0">
                <a:solidFill>
                  <a:srgbClr val="006600"/>
                </a:solidFill>
              </a:rPr>
              <a:t>– Нет</a:t>
            </a:r>
            <a:r>
              <a:rPr lang="en-US" b="1" dirty="0">
                <a:solidFill>
                  <a:srgbClr val="006600"/>
                </a:solidFill>
              </a:rPr>
              <a:t>)</a:t>
            </a:r>
          </a:p>
          <a:p>
            <a:pPr lvl="0"/>
            <a:r>
              <a:rPr lang="ru-RU" b="1" dirty="0">
                <a:solidFill>
                  <a:srgbClr val="0000FF"/>
                </a:solidFill>
              </a:rPr>
              <a:t>8</a:t>
            </a:r>
            <a:r>
              <a:rPr lang="ru-RU" b="1" dirty="0" smtClean="0">
                <a:solidFill>
                  <a:srgbClr val="0000FF"/>
                </a:solidFill>
              </a:rPr>
              <a:t>. </a:t>
            </a:r>
            <a:r>
              <a:rPr lang="ru-RU" b="1" dirty="0">
                <a:solidFill>
                  <a:srgbClr val="0000FF"/>
                </a:solidFill>
              </a:rPr>
              <a:t>Является ли выполнение рекомендаций при работе с компьютером залогом сохранения здоровья? (Ответы: </a:t>
            </a:r>
            <a:r>
              <a:rPr lang="ru-RU" b="1" dirty="0" smtClean="0">
                <a:solidFill>
                  <a:srgbClr val="0000FF"/>
                </a:solidFill>
              </a:rPr>
              <a:t>15 </a:t>
            </a:r>
            <a:r>
              <a:rPr lang="ru-RU" b="1" dirty="0">
                <a:solidFill>
                  <a:srgbClr val="0000FF"/>
                </a:solidFill>
              </a:rPr>
              <a:t>- Да, </a:t>
            </a:r>
            <a:r>
              <a:rPr lang="ru-RU" b="1" dirty="0" smtClean="0">
                <a:solidFill>
                  <a:srgbClr val="0000FF"/>
                </a:solidFill>
              </a:rPr>
              <a:t>16 </a:t>
            </a:r>
            <a:r>
              <a:rPr lang="ru-RU" b="1" dirty="0">
                <a:solidFill>
                  <a:srgbClr val="0000FF"/>
                </a:solidFill>
              </a:rPr>
              <a:t>– Нет)</a:t>
            </a:r>
            <a:endParaRPr lang="en-US" b="1" dirty="0">
              <a:solidFill>
                <a:srgbClr val="0000FF"/>
              </a:solidFill>
            </a:endParaRPr>
          </a:p>
          <a:p>
            <a:pPr lvl="0"/>
            <a:r>
              <a:rPr lang="ru-RU" b="1" dirty="0">
                <a:solidFill>
                  <a:srgbClr val="C00000"/>
                </a:solidFill>
              </a:rPr>
              <a:t>9</a:t>
            </a:r>
            <a:r>
              <a:rPr lang="ru-RU" b="1" dirty="0" smtClean="0">
                <a:solidFill>
                  <a:srgbClr val="C00000"/>
                </a:solidFill>
              </a:rPr>
              <a:t>. </a:t>
            </a:r>
            <a:r>
              <a:rPr lang="ru-RU" b="1" dirty="0">
                <a:solidFill>
                  <a:srgbClr val="C00000"/>
                </a:solidFill>
              </a:rPr>
              <a:t>Можно ли </a:t>
            </a:r>
            <a:r>
              <a:rPr lang="ru-RU" b="1" dirty="0" smtClean="0">
                <a:solidFill>
                  <a:srgbClr val="C00000"/>
                </a:solidFill>
              </a:rPr>
              <a:t>включать и выключать </a:t>
            </a:r>
            <a:r>
              <a:rPr lang="ru-RU" b="1" dirty="0">
                <a:solidFill>
                  <a:srgbClr val="C00000"/>
                </a:solidFill>
              </a:rPr>
              <a:t>компьютер без разрешения учителя? </a:t>
            </a:r>
            <a:endParaRPr lang="ru-RU" b="1" dirty="0" smtClean="0">
              <a:solidFill>
                <a:srgbClr val="C00000"/>
              </a:solidFill>
            </a:endParaRPr>
          </a:p>
          <a:p>
            <a:pPr lvl="0"/>
            <a:r>
              <a:rPr lang="ru-RU" b="1" dirty="0" smtClean="0">
                <a:solidFill>
                  <a:srgbClr val="C00000"/>
                </a:solidFill>
              </a:rPr>
              <a:t>(</a:t>
            </a:r>
            <a:r>
              <a:rPr lang="ru-RU" b="1" dirty="0">
                <a:solidFill>
                  <a:srgbClr val="C00000"/>
                </a:solidFill>
              </a:rPr>
              <a:t>Ответы: </a:t>
            </a:r>
            <a:r>
              <a:rPr lang="ru-RU" b="1" dirty="0" smtClean="0">
                <a:solidFill>
                  <a:srgbClr val="C00000"/>
                </a:solidFill>
              </a:rPr>
              <a:t>17 </a:t>
            </a:r>
            <a:r>
              <a:rPr lang="ru-RU" b="1" dirty="0">
                <a:solidFill>
                  <a:srgbClr val="C00000"/>
                </a:solidFill>
              </a:rPr>
              <a:t>- Да, </a:t>
            </a:r>
            <a:r>
              <a:rPr lang="ru-RU" b="1" dirty="0" smtClean="0">
                <a:solidFill>
                  <a:srgbClr val="C00000"/>
                </a:solidFill>
              </a:rPr>
              <a:t>18 </a:t>
            </a:r>
            <a:r>
              <a:rPr lang="ru-RU" b="1" dirty="0">
                <a:solidFill>
                  <a:srgbClr val="C00000"/>
                </a:solidFill>
              </a:rPr>
              <a:t>– Нет)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488866"/>
            <a:ext cx="4176464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Блиц-турнир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293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132856"/>
            <a:ext cx="5616624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ВЗАИМОПРОВЕРКА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491" y="4077072"/>
            <a:ext cx="1252736" cy="167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http://fabulae.ru/pic/authors/5367/foto_205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064" y="620688"/>
            <a:ext cx="180020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2060848"/>
            <a:ext cx="7689927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63334"/>
            <a:ext cx="76899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1.1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2.4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3.6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4.7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5.10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</a:t>
            </a:r>
            <a:r>
              <a:rPr lang="ru-RU" sz="2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.12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7</a:t>
            </a:r>
            <a:r>
              <a:rPr lang="ru-RU" sz="2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.14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</a:t>
            </a:r>
            <a:r>
              <a:rPr lang="ru-RU" sz="2800" b="1" cap="none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.15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, </a:t>
            </a:r>
            <a:r>
              <a:rPr lang="ru-RU" sz="28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9</a:t>
            </a:r>
            <a:r>
              <a:rPr lang="ru-RU" sz="2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.18</a:t>
            </a:r>
            <a:r>
              <a:rPr lang="ru-RU" sz="28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28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013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32255" r="56976" b="10335"/>
          <a:stretch/>
        </p:blipFill>
        <p:spPr bwMode="auto">
          <a:xfrm>
            <a:off x="539552" y="908720"/>
            <a:ext cx="3334853" cy="490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70" t="56502" r="57426" b="14587"/>
          <a:stretch/>
        </p:blipFill>
        <p:spPr bwMode="auto">
          <a:xfrm>
            <a:off x="4005229" y="950562"/>
            <a:ext cx="4290142" cy="4824536"/>
          </a:xfrm>
          <a:prstGeom prst="rect">
            <a:avLst/>
          </a:prstGeom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62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2195736" y="1988840"/>
            <a:ext cx="5472608" cy="223224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solidFill>
                  <a:schemeClr val="bg1"/>
                </a:solidFill>
              </a:rPr>
              <a:t>информация</a:t>
            </a:r>
            <a:endParaRPr lang="ru-RU" sz="4000" b="1" cap="all" dirty="0">
              <a:solidFill>
                <a:schemeClr val="bg1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03" y="4041651"/>
            <a:ext cx="2481263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Аналитики считают плазменные телевизоры подходящими для 3D-фильмов - Форум на Исходниках.Р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651" y="4176584"/>
            <a:ext cx="2592288" cy="209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5283"/>
            <a:ext cx="2160240" cy="1618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1" name="Picture 5" descr="from caption скачать для world of tank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542" y="421152"/>
            <a:ext cx="1924858" cy="183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3" name="Picture 7" descr="Ветеринарная клиника, шампунь, прививки и другие секреты &quot;здоровой дружбы&quot; детей и животных - Здоровое питание детей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396939"/>
            <a:ext cx="2219897" cy="15231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2458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267" y="421152"/>
            <a:ext cx="2349384" cy="1568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гнутая влево стрелка 3"/>
          <p:cNvSpPr/>
          <p:nvPr/>
        </p:nvSpPr>
        <p:spPr>
          <a:xfrm flipH="1">
            <a:off x="7812360" y="1988840"/>
            <a:ext cx="576064" cy="9721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rot="19724538" flipH="1">
            <a:off x="5651720" y="1118249"/>
            <a:ext cx="504056" cy="9721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459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7418" flipH="1">
            <a:off x="7709411" y="3147190"/>
            <a:ext cx="5969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Выгнутая влево стрелка 15"/>
          <p:cNvSpPr/>
          <p:nvPr/>
        </p:nvSpPr>
        <p:spPr>
          <a:xfrm rot="20219569">
            <a:off x="1492152" y="2176333"/>
            <a:ext cx="576064" cy="9721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лево стрелка 16"/>
          <p:cNvSpPr/>
          <p:nvPr/>
        </p:nvSpPr>
        <p:spPr>
          <a:xfrm rot="11971181">
            <a:off x="5293915" y="4001362"/>
            <a:ext cx="576064" cy="9721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лево стрелка 17"/>
          <p:cNvSpPr/>
          <p:nvPr/>
        </p:nvSpPr>
        <p:spPr>
          <a:xfrm rot="11441556" flipH="1">
            <a:off x="1644553" y="3379828"/>
            <a:ext cx="576064" cy="9721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3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12272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Совершенные  органы </a:t>
            </a:r>
            <a:br>
              <a:rPr lang="ru-RU" sz="2800" b="1" dirty="0" smtClean="0"/>
            </a:br>
            <a:r>
              <a:rPr lang="ru-RU" sz="2800" b="1" dirty="0" smtClean="0"/>
              <a:t> чувств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2204864"/>
            <a:ext cx="2066667" cy="1542857"/>
          </a:xfr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635896" y="1988840"/>
            <a:ext cx="2448272" cy="2121548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5576" y="4077072"/>
            <a:ext cx="2376264" cy="2131321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851920" y="4365104"/>
            <a:ext cx="1800200" cy="1916714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444208" y="3212976"/>
            <a:ext cx="2016224" cy="22629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1259632" y="180417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вкуса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1820384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обоняния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270892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зрения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5919" y="3767382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слуха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61910" y="3978300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 осязания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22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609600"/>
            <a:ext cx="8713787" cy="1143000"/>
          </a:xfrm>
          <a:noFill/>
        </p:spPr>
        <p:txBody>
          <a:bodyPr tIns="0" bIns="0"/>
          <a:lstStyle/>
          <a:p>
            <a:pPr eaLnBrk="1" hangingPunct="1"/>
            <a:r>
              <a:rPr lang="ru-RU" altLang="ru-RU" sz="2700" b="1" dirty="0" smtClean="0">
                <a:solidFill>
                  <a:srgbClr val="000099"/>
                </a:solidFill>
                <a:latin typeface="Arial" charset="0"/>
              </a:rPr>
              <a:t>ПАРАЛЛЕЛЬНЫ ЛИ ГОРИЗОНТАЛЬНЫЕ ЛИНИИ?</a:t>
            </a: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224088" y="2000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FFFFFF"/>
              </a:solidFill>
            </a:endParaRPr>
          </a:p>
        </p:txBody>
      </p:sp>
      <p:pic>
        <p:nvPicPr>
          <p:cNvPr id="19460" name="Picture 3" descr="parall2.gif (6952 bytes)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DFB"/>
              </a:clrFrom>
              <a:clrTo>
                <a:srgbClr val="FB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952625"/>
            <a:ext cx="5976937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61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99"/>
                </a:solidFill>
                <a:latin typeface="Arial" charset="0"/>
              </a:rPr>
              <a:t>ВАЗА ИЛИ ЛИЦА?</a:t>
            </a:r>
          </a:p>
        </p:txBody>
      </p:sp>
      <p:pic>
        <p:nvPicPr>
          <p:cNvPr id="40963" name="Picture 5" descr="rubin.gif (774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5" y="1916113"/>
            <a:ext cx="3370263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7" descr="vase2.jpg (10273 bytes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513" y="1916113"/>
            <a:ext cx="3368675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715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/>
        </p:nvSpPr>
        <p:spPr bwMode="auto">
          <a:xfrm>
            <a:off x="467544" y="1556792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altLang="ru-RU" sz="32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pic>
        <p:nvPicPr>
          <p:cNvPr id="25605" name="Picture 5" descr="Мадоннари. Рисующие на асфальт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71397"/>
            <a:ext cx="7809693" cy="508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437296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905">
                  <a:solidFill>
                    <a:srgbClr val="091AB7"/>
                  </a:solidFill>
                </a:ln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</a:t>
            </a:r>
            <a:r>
              <a:rPr lang="en-US" sz="2800" b="1" dirty="0" smtClean="0">
                <a:ln w="1905">
                  <a:solidFill>
                    <a:srgbClr val="091AB7"/>
                  </a:solidFill>
                </a:ln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 </a:t>
            </a:r>
            <a:r>
              <a:rPr lang="ru-RU" sz="2800" b="1" dirty="0" smtClean="0">
                <a:ln w="1905">
                  <a:solidFill>
                    <a:srgbClr val="091AB7"/>
                  </a:solidFill>
                </a:ln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рисунки</a:t>
            </a:r>
            <a:endParaRPr lang="ru-RU" sz="2800" b="1" dirty="0">
              <a:ln w="1905">
                <a:solidFill>
                  <a:srgbClr val="091AB7"/>
                </a:solidFill>
              </a:ln>
              <a:solidFill>
                <a:srgbClr val="091AB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09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лако 1"/>
          <p:cNvSpPr/>
          <p:nvPr/>
        </p:nvSpPr>
        <p:spPr>
          <a:xfrm>
            <a:off x="2168156" y="1916832"/>
            <a:ext cx="4896544" cy="216024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БОЛЕЕ  ТОЧНАЯ ИНФОРМАЦИЯ</a:t>
            </a:r>
            <a:endParaRPr lang="ru-RU" sz="3200" b="1" dirty="0"/>
          </a:p>
        </p:txBody>
      </p:sp>
      <p:pic>
        <p:nvPicPr>
          <p:cNvPr id="26626" name="Picture 2" descr="http://info.tatcenter.ru/uploads/om-photo/02-fotografiy-sovetskoy-shkoly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9"/>
            <a:ext cx="2736304" cy="1816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://www.ababa.hu/images/big/FT%2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2610"/>
            <a:ext cx="2935604" cy="134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68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23" y="4113056"/>
            <a:ext cx="1983754" cy="198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7" descr="http://www.inwin.com.ua/goods_pic/1344703585_bhmnmixb_mediu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33466"/>
            <a:ext cx="2106429" cy="1404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67141"/>
            <a:ext cx="3007221" cy="2044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13335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4203276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35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484784"/>
            <a:ext cx="1514461" cy="1412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372" y="3645024"/>
            <a:ext cx="1443450" cy="1443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80728"/>
            <a:ext cx="2465306" cy="17900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021" y="946620"/>
            <a:ext cx="1368152" cy="18242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8019" y="404664"/>
            <a:ext cx="22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,,,,,,</a:t>
            </a:r>
            <a:endParaRPr lang="ru-RU" sz="9600" dirty="0"/>
          </a:p>
        </p:txBody>
      </p:sp>
      <p:sp>
        <p:nvSpPr>
          <p:cNvPr id="9" name="TextBox 8"/>
          <p:cNvSpPr txBox="1"/>
          <p:nvPr/>
        </p:nvSpPr>
        <p:spPr>
          <a:xfrm>
            <a:off x="7301644" y="46457"/>
            <a:ext cx="108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,,</a:t>
            </a:r>
            <a:endParaRPr lang="ru-RU" sz="9600" dirty="0"/>
          </a:p>
        </p:txBody>
      </p:sp>
      <p:sp>
        <p:nvSpPr>
          <p:cNvPr id="10" name="TextBox 9"/>
          <p:cNvSpPr txBox="1"/>
          <p:nvPr/>
        </p:nvSpPr>
        <p:spPr>
          <a:xfrm>
            <a:off x="7726240" y="998052"/>
            <a:ext cx="1008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Я</a:t>
            </a:r>
            <a:endParaRPr lang="ru-RU" sz="96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766688"/>
            <a:ext cx="216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/>
              <a:t>,</a:t>
            </a:r>
            <a:endParaRPr lang="ru-RU" sz="9600" dirty="0"/>
          </a:p>
        </p:txBody>
      </p:sp>
      <p:sp>
        <p:nvSpPr>
          <p:cNvPr id="12" name="TextBox 11"/>
          <p:cNvSpPr txBox="1"/>
          <p:nvPr/>
        </p:nvSpPr>
        <p:spPr>
          <a:xfrm>
            <a:off x="1072124" y="4839500"/>
            <a:ext cx="21487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Т=Н</a:t>
            </a:r>
            <a:endParaRPr lang="ru-RU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5297935" y="4077072"/>
            <a:ext cx="2405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АКИТ</a:t>
            </a:r>
            <a:endParaRPr lang="ru-RU" sz="7200" dirty="0"/>
          </a:p>
        </p:txBody>
      </p:sp>
      <p:sp>
        <p:nvSpPr>
          <p:cNvPr id="14" name="TextBox 13"/>
          <p:cNvSpPr txBox="1"/>
          <p:nvPr/>
        </p:nvSpPr>
        <p:spPr>
          <a:xfrm>
            <a:off x="5436096" y="389240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4         3        2      1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304126"/>
            <a:ext cx="2177313" cy="1545892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51520" y="2996952"/>
            <a:ext cx="8280920" cy="0"/>
          </a:xfrm>
          <a:prstGeom prst="line">
            <a:avLst/>
          </a:prstGeom>
          <a:ln w="38100">
            <a:solidFill>
              <a:srgbClr val="091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59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123728" y="476672"/>
            <a:ext cx="4464496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ВИДЫ  ИНФОРМАЦИИ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1772816"/>
            <a:ext cx="2592288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ЧИСЛОВАЯ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979712" y="1268761"/>
            <a:ext cx="576064" cy="432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832" y="1772816"/>
            <a:ext cx="2592288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ТЕКСТОВАЯ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569" y="1268761"/>
            <a:ext cx="658813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268761"/>
            <a:ext cx="658813" cy="466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804520" y="1775171"/>
            <a:ext cx="2592288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ГРАФИЧЕСКАЯ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59632" y="3789040"/>
            <a:ext cx="2592288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ЗВУКОВАЯ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26569" y="3789040"/>
            <a:ext cx="3960440" cy="86409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ВИДЕОИНФОРМАЦИЯ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Выгнутая влево стрелка 5"/>
          <p:cNvSpPr/>
          <p:nvPr/>
        </p:nvSpPr>
        <p:spPr>
          <a:xfrm>
            <a:off x="389781" y="824136"/>
            <a:ext cx="1296144" cy="35283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лево стрелка 13"/>
          <p:cNvSpPr/>
          <p:nvPr/>
        </p:nvSpPr>
        <p:spPr>
          <a:xfrm flipH="1">
            <a:off x="7120623" y="548680"/>
            <a:ext cx="1296144" cy="3672408"/>
          </a:xfrm>
          <a:prstGeom prst="curvedRightArrow">
            <a:avLst>
              <a:gd name="adj1" fmla="val 25000"/>
              <a:gd name="adj2" fmla="val 49296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7654" name="Picture 6" descr="http://www.brainykids.org/sites/default/files/styles/activities_thumb/public/numbers-workshee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53" y="2708920"/>
            <a:ext cx="1619250" cy="100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843807" y="2674093"/>
            <a:ext cx="3024336" cy="107721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Жизнь становится лучше, если относиться к людям так же, как нам хотелось бы, чтобы относились к нам.</a:t>
            </a:r>
            <a:endParaRPr lang="ru-RU" sz="1600" dirty="0"/>
          </a:p>
        </p:txBody>
      </p:sp>
      <p:pic>
        <p:nvPicPr>
          <p:cNvPr id="27656" name="Picture 8" descr="http://www.famouswhy.ro/pictures/articole/educatia_-_cel_mai_eficient_mijloc_de_ridicare_a_standardelor_de_viata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308" r="98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708920"/>
            <a:ext cx="1569947" cy="100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97152"/>
            <a:ext cx="19050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176" y="4711427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33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052736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n w="1905"/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 action="ppaction://hlinkfile"/>
              </a:rPr>
              <a:t>ФИЗМИНУТКА</a:t>
            </a:r>
            <a:endParaRPr lang="ru-RU" sz="7200" b="1" dirty="0">
              <a:ln w="1905"/>
              <a:solidFill>
                <a:srgbClr val="091AB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4" t="19048" r="30141" b="32789"/>
          <a:stretch/>
        </p:blipFill>
        <p:spPr bwMode="auto">
          <a:xfrm>
            <a:off x="3059832" y="2253065"/>
            <a:ext cx="3060441" cy="3303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96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254098"/>
            <a:ext cx="5586391" cy="4263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539552" y="2025728"/>
            <a:ext cx="2962402" cy="169130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ИНФОРМАЦИЯ</a:t>
            </a:r>
            <a:endParaRPr lang="ru-RU" sz="2400" b="1" dirty="0"/>
          </a:p>
        </p:txBody>
      </p:sp>
      <p:sp>
        <p:nvSpPr>
          <p:cNvPr id="3" name="Выгнутая вверх стрелка 2"/>
          <p:cNvSpPr/>
          <p:nvPr/>
        </p:nvSpPr>
        <p:spPr>
          <a:xfrm>
            <a:off x="4788024" y="404664"/>
            <a:ext cx="1584176" cy="1224136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 rot="11228850">
            <a:off x="4808909" y="2259312"/>
            <a:ext cx="1368152" cy="1224136"/>
          </a:xfrm>
          <a:prstGeom prst="curved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655732"/>
            <a:ext cx="1558439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ДАННЫЕ</a:t>
            </a:r>
          </a:p>
        </p:txBody>
      </p:sp>
      <p:sp>
        <p:nvSpPr>
          <p:cNvPr id="5" name="Стрелка вниз 4"/>
          <p:cNvSpPr/>
          <p:nvPr/>
        </p:nvSpPr>
        <p:spPr>
          <a:xfrm rot="2974662">
            <a:off x="3706285" y="3427701"/>
            <a:ext cx="1265629" cy="1953424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19255399">
            <a:off x="3864661" y="4073905"/>
            <a:ext cx="1312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ИЗУЧЕНИЕ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5157192"/>
            <a:ext cx="5400600" cy="1080120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ВСЕВОЗМОЖНЫХ СПОСОБОВ ПЕРЕДАЧИ,ХРАНЕНИЯ И ОБРАБОТКИ ИНФОРМАЦИИ  -  </a:t>
            </a:r>
            <a:r>
              <a:rPr lang="ru-RU" b="1" dirty="0" smtClean="0">
                <a:solidFill>
                  <a:schemeClr val="tx1"/>
                </a:solidFill>
              </a:rPr>
              <a:t>ИНФОРМАТИКА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9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48680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7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ЗАПОМНИ</a:t>
            </a:r>
            <a:endParaRPr lang="ru-RU" sz="7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766" y="323916"/>
            <a:ext cx="1249363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3371" y="1916832"/>
            <a:ext cx="77768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091AB7"/>
              </a:solidFill>
            </a:endParaRPr>
          </a:p>
          <a:p>
            <a:r>
              <a:rPr lang="ru-RU" sz="2000" b="1" dirty="0" smtClean="0">
                <a:solidFill>
                  <a:srgbClr val="091AB7"/>
                </a:solidFill>
              </a:rPr>
              <a:t>Информация – это сведения, полученные из окружающего мира.</a:t>
            </a:r>
          </a:p>
          <a:p>
            <a:endParaRPr lang="ru-RU" sz="2000" b="1" dirty="0">
              <a:solidFill>
                <a:srgbClr val="091AB7"/>
              </a:solidFill>
            </a:endParaRPr>
          </a:p>
          <a:p>
            <a:r>
              <a:rPr lang="ru-RU" sz="2000" b="1" dirty="0" smtClean="0">
                <a:solidFill>
                  <a:srgbClr val="091AB7"/>
                </a:solidFill>
              </a:rPr>
              <a:t>Человек получает информацию, с помощью органов чувств.</a:t>
            </a:r>
          </a:p>
          <a:p>
            <a:endParaRPr lang="ru-RU" sz="2000" b="1" dirty="0">
              <a:solidFill>
                <a:srgbClr val="091AB7"/>
              </a:solidFill>
            </a:endParaRPr>
          </a:p>
          <a:p>
            <a:r>
              <a:rPr lang="ru-RU" sz="2000" b="1" dirty="0" smtClean="0">
                <a:solidFill>
                  <a:srgbClr val="091AB7"/>
                </a:solidFill>
              </a:rPr>
              <a:t>Информатика – наука об изучении всевозможных способов передачи, хранения и обработки информации.</a:t>
            </a:r>
          </a:p>
          <a:p>
            <a:endParaRPr lang="ru-RU" sz="2000" b="1" dirty="0">
              <a:solidFill>
                <a:srgbClr val="091AB7"/>
              </a:solidFill>
            </a:endParaRPr>
          </a:p>
          <a:p>
            <a:r>
              <a:rPr lang="ru-RU" sz="2000" b="1" dirty="0" smtClean="0">
                <a:solidFill>
                  <a:srgbClr val="091AB7"/>
                </a:solidFill>
              </a:rPr>
              <a:t>Компьютер помогает человеку хранить, обрабатывать и передавать информацию.</a:t>
            </a:r>
            <a:endParaRPr lang="ru-RU" sz="2000" b="1" dirty="0">
              <a:solidFill>
                <a:srgbClr val="091AB7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1560" y="426622"/>
            <a:ext cx="1243013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437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1680" y="2132856"/>
            <a:ext cx="5616624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 - ОТВЕТ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491" y="4077072"/>
            <a:ext cx="1252736" cy="167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 descr="http://fabulae.ru/pic/authors/5367/foto_205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064" y="620688"/>
            <a:ext cx="1800200" cy="135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18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5021" y="620688"/>
            <a:ext cx="372390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ЗАДАНИЕ ДЛЯ </a:t>
            </a:r>
          </a:p>
          <a:p>
            <a:pPr lvl="0" algn="ctr"/>
            <a:r>
              <a:rPr lang="ru-RU" sz="32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САМОПОДГОТОВКИ</a:t>
            </a:r>
            <a:endParaRPr lang="ru-RU" sz="3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3891" y="1697906"/>
            <a:ext cx="69127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>
                <a:solidFill>
                  <a:srgbClr val="091AB7"/>
                </a:solidFill>
              </a:rPr>
              <a:t>Заполните   таблицу: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870313"/>
              </p:ext>
            </p:extLst>
          </p:nvPr>
        </p:nvGraphicFramePr>
        <p:xfrm>
          <a:off x="1216613" y="2348880"/>
          <a:ext cx="6480720" cy="2225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253349"/>
                <a:gridCol w="2032000"/>
                <a:gridCol w="21953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6600"/>
                          </a:solidFill>
                        </a:rPr>
                        <a:t>Вид   информации</a:t>
                      </a:r>
                      <a:endParaRPr lang="ru-RU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6600"/>
                          </a:solidFill>
                        </a:rPr>
                        <a:t>Чувство</a:t>
                      </a:r>
                      <a:endParaRPr lang="ru-RU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6600"/>
                          </a:solidFill>
                        </a:rPr>
                        <a:t>Орган</a:t>
                      </a:r>
                      <a:endParaRPr lang="ru-RU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зрительная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зрение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глаза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звуковая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вкусовая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обонятельная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осязательная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115616" y="4653136"/>
            <a:ext cx="3086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srgbClr val="091AB7"/>
                </a:solidFill>
              </a:rPr>
              <a:t>2. § 1.1 стр. 7 - 9 </a:t>
            </a:r>
            <a:endParaRPr lang="ru-RU" sz="3200" b="1" dirty="0" smtClean="0">
              <a:solidFill>
                <a:srgbClr val="091A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6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797152"/>
            <a:ext cx="1728192" cy="14392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9977"/>
            <a:ext cx="1728192" cy="172819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1124743"/>
            <a:ext cx="57606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Сегодня я узнал…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интересно…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Было трудно…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выполнял задания…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Теперь я могу…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 научился…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600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меня получилось …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635050" y="416857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Оценка  работы</a:t>
            </a:r>
            <a:endParaRPr lang="ru-RU" sz="3200" b="1" cap="al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0706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mtClean="0"/>
              <a:t>Спасибо за урок !</a:t>
            </a:r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348880"/>
            <a:ext cx="3677742" cy="36777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6901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cap="all" dirty="0" smtClean="0"/>
              <a:t>Ссылки</a:t>
            </a:r>
            <a:endParaRPr lang="ru-RU" b="1" cap="all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2204864"/>
            <a:ext cx="6768752" cy="3528393"/>
          </a:xfrm>
        </p:spPr>
        <p:txBody>
          <a:bodyPr>
            <a:normAutofit lnSpcReduction="10000"/>
          </a:bodyPr>
          <a:lstStyle/>
          <a:p>
            <a:r>
              <a:rPr lang="en-US" sz="1200" b="1" dirty="0"/>
              <a:t>http://yandex.ru/images/search?p=1&amp;text=%</a:t>
            </a:r>
            <a:r>
              <a:rPr lang="en-US" sz="1200" b="1" dirty="0" smtClean="0"/>
              <a:t>D0%BA%D0%BD%D0%B8%D0%B3%D0%B8%20%D1%84%D0%BE%D1%82%D0%BE&amp;img_url=http%3A%2F%2Fsphotos-c.ak.fbcdn.net%2Fhphotos-ak-ash4%2Fc11.0.403.403%2Fp403x403%2F481119_470118366389159_868860309_n.jpg&amp;pos=57&amp;uinfo=sw-1920-sh-1080-ww-1905-wh-949-pd</a:t>
            </a:r>
            <a:endParaRPr lang="ru-RU" sz="1200" b="1" dirty="0"/>
          </a:p>
          <a:p>
            <a:r>
              <a:rPr lang="en-US" sz="1200" b="1" dirty="0"/>
              <a:t>http://</a:t>
            </a:r>
            <a:r>
              <a:rPr lang="en-US" sz="1200" b="1" dirty="0" smtClean="0"/>
              <a:t>metodist.lbz.ru/authors/informatika/3/eor5.php</a:t>
            </a:r>
            <a:r>
              <a:rPr lang="ru-RU" sz="1200" b="1" dirty="0" smtClean="0"/>
              <a:t> </a:t>
            </a:r>
            <a:endParaRPr lang="ru-RU" sz="1200" b="1" dirty="0"/>
          </a:p>
          <a:p>
            <a:r>
              <a:rPr lang="en-US" sz="1200" b="1" dirty="0"/>
              <a:t>http://yandex.ru/images/search?source=wiz&amp;img_url=http%3A%2F%2Fcs5343.vk.me%2Fu144630714%2F-6%2Fs_efa6da74.jpg&amp;uinfo=sw-1920-sh-1080-ww-1905-wh-897-pd-1-wp-16x9_1920x1080&amp;text=%</a:t>
            </a:r>
            <a:r>
              <a:rPr lang="en-US" sz="1200" b="1" dirty="0" smtClean="0"/>
              <a:t>D0%BF%D1%80%D0%B0%D0%B2%D0%B8%D0%BB%D0%B0%20%D0%BF%D0%BE%D0%B2%D0%B5%D0%B4%D0%B5%D0%BD%D0%B8%D1%8F%20%D0%B2%20%D0%BA%D0%B0%D0%B1%D0%B8%D0%BD%D0%B5%D1%82%D0%B5%20%D0%B8%D0%BD%D1%84%D0%BE%D1%80%D0%BC%D0%B0%D1%82%D0%B8%D0%BA%D0%B8&amp;noreask=1&amp;pos=8&amp;lr=35&amp;rpt=simage</a:t>
            </a:r>
            <a:endParaRPr lang="ru-RU" sz="1200" b="1" dirty="0"/>
          </a:p>
          <a:p>
            <a:r>
              <a:rPr lang="en-US" sz="1200" b="1" dirty="0"/>
              <a:t>http://yandex.ru/images/search?p=3&amp;text=%D1%82%D0%B5%D0%BB%D0%B5%D0%B2%D0%B8%D0%B4%D0%B5%D0%BD%D0%B8%D0%B5%20%D0%BA%D0%B0%D1%80%D1%82%D0%B8%D0%BD%D0%BA%D0%B8&amp;img_url=http%3A%2F%2Ffilearchive.cnews.ru%2Fimg%2Fcnews%2F2010%2F11%2F03%2Fplasmatv_ec481.jpg&amp;pos=110&amp;uinfo=sw-1920-sh-1080-ww-1905-wh-897-pd-1-wp-16x9_1920x1080&amp;rpt=simage&amp;_=</a:t>
            </a:r>
            <a:r>
              <a:rPr lang="en-US" sz="1200" b="1" dirty="0" smtClean="0"/>
              <a:t>1409422502257</a:t>
            </a:r>
            <a:endParaRPr lang="ru-RU" sz="1200" b="1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73255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692696"/>
            <a:ext cx="698477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yandex.ru/images/search?p=10&amp;text=3d%20%D1%80%D0%B8%D1%81%D1%83%D0%BD%D0%BE%D0%BA%20%D0%BD%D0%B0%20%D0%B0%D1%81%D1%84%D0%B0%D0%BB%D1%8C%D1%82%D0%B5&amp;img_url=http%3A%2F%2Fwww.kulturologia.ru%2Ffiles%2Fu11416%2Fx_24a7220e.jpg&amp;pos=329&amp;uinfo=sw-1920-sh-1080-ww-1905-wh-897-pd-1-wp-16x9_1920x1080&amp;rpt=simage&amp;_=</a:t>
            </a:r>
            <a:r>
              <a:rPr lang="en-US" dirty="0" smtClean="0">
                <a:solidFill>
                  <a:srgbClr val="091AB7"/>
                </a:solidFill>
              </a:rPr>
              <a:t>1409424909504&amp;pin=1</a:t>
            </a:r>
            <a:endParaRPr lang="ru-RU" dirty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info.tatcenter.ru/uploads/om-photo/02-fotografiy-sovetskoy-shkolyi.jpg</a:t>
            </a:r>
            <a:r>
              <a:rPr lang="ru-RU" dirty="0" smtClean="0">
                <a:solidFill>
                  <a:srgbClr val="091AB7"/>
                </a:solidFill>
              </a:rPr>
              <a:t> 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www.ababa.hu/images/big/FT%2015.jpg</a:t>
            </a:r>
            <a:r>
              <a:rPr lang="ru-RU" dirty="0" smtClean="0">
                <a:solidFill>
                  <a:srgbClr val="091AB7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www.kuplyslona.ru/photos/31757_1_b.JPG?6478023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www.inwin.com.ua/goods_pic/1344703585_bhmnmixb_medium.jpg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www.247gifts.de/media/images/preview/gk51891.jpg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www.trikapitana.com/Jaht_files/image002.jpg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wahu.ru/pictures/p/442/p7442/md_8744e3a4450eebb3.jpg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>
              <a:solidFill>
                <a:srgbClr val="091A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13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8062664" cy="1874639"/>
          </a:xfrm>
          <a:effectLst>
            <a:outerShdw blurRad="50800" dist="127000" dir="3000000" algn="t" rotWithShape="0">
              <a:prstClr val="black">
                <a:alpha val="40000"/>
              </a:prstClr>
            </a:outerShdw>
            <a:softEdge rad="63500"/>
          </a:effectLst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3200" i="0" dirty="0" smtClean="0"/>
              <a:t/>
            </a:r>
            <a:br>
              <a:rPr lang="en-US" sz="3200" i="0" dirty="0" smtClean="0"/>
            </a:br>
            <a:r>
              <a:rPr lang="ru-RU" sz="3200" i="0" dirty="0" smtClean="0"/>
              <a:t>Первичный </a:t>
            </a:r>
            <a:r>
              <a:rPr lang="ru-RU" sz="3200" i="0" dirty="0"/>
              <a:t>инструктаж по ОТ и ТБ</a:t>
            </a:r>
            <a:br>
              <a:rPr lang="ru-RU" sz="3200" i="0" dirty="0"/>
            </a:br>
            <a:r>
              <a:rPr lang="ru-RU" sz="3200" i="0" dirty="0"/>
              <a:t>Информация </a:t>
            </a:r>
            <a:r>
              <a:rPr lang="ru-RU" sz="3200" i="0" dirty="0" smtClean="0"/>
              <a:t>и информатика</a:t>
            </a:r>
            <a:br>
              <a:rPr lang="ru-RU" sz="3200" i="0" dirty="0" smtClean="0"/>
            </a:br>
            <a:endParaRPr lang="ru-RU" sz="3200" i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5600" y="203200"/>
            <a:ext cx="5816600" cy="10655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Информатика и ИКТ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5 класс</a:t>
            </a:r>
          </a:p>
          <a:p>
            <a:r>
              <a:rPr lang="ru-RU" dirty="0">
                <a:solidFill>
                  <a:srgbClr val="FF0000"/>
                </a:solidFill>
              </a:rPr>
              <a:t>у</a:t>
            </a:r>
            <a:r>
              <a:rPr lang="ru-RU" dirty="0" smtClean="0">
                <a:solidFill>
                  <a:srgbClr val="FF0000"/>
                </a:solidFill>
              </a:rPr>
              <a:t>чебник  Л. Л. </a:t>
            </a:r>
            <a:r>
              <a:rPr lang="ru-RU" dirty="0" err="1" smtClean="0">
                <a:solidFill>
                  <a:srgbClr val="FF0000"/>
                </a:solidFill>
              </a:rPr>
              <a:t>Босовой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638043">
            <a:off x="4135278" y="4855060"/>
            <a:ext cx="3705462" cy="2000213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769861"/>
              </a:avLst>
            </a:prstTxWarp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Составил  преподаватель </a:t>
            </a:r>
            <a:r>
              <a:rPr lang="ru-RU" sz="3600" b="1" dirty="0" smtClean="0">
                <a:solidFill>
                  <a:schemeClr val="bg1"/>
                </a:solidFill>
              </a:rPr>
              <a:t>информатики и ИКТ</a:t>
            </a:r>
            <a:endParaRPr lang="ru-RU" sz="3600" b="1" dirty="0" smtClean="0">
              <a:solidFill>
                <a:schemeClr val="bg1"/>
              </a:solidFill>
            </a:endParaRPr>
          </a:p>
          <a:p>
            <a:r>
              <a:rPr lang="ru-RU" sz="3600" b="1" dirty="0" smtClean="0">
                <a:solidFill>
                  <a:schemeClr val="bg1"/>
                </a:solidFill>
              </a:rPr>
              <a:t>Краснодарского ПКУ</a:t>
            </a:r>
          </a:p>
          <a:p>
            <a:r>
              <a:rPr lang="ru-RU" sz="3600" b="1" dirty="0" smtClean="0">
                <a:solidFill>
                  <a:schemeClr val="bg1"/>
                </a:solidFill>
              </a:rPr>
              <a:t>Комарова А.В.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97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777686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www.brainykids.org/sites/default/files/styles/activities_thumb/public/numbers-worksheet.png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http://www.famouswhy.ro/pictures/articole/educatia_-_</a:t>
            </a:r>
            <a:r>
              <a:rPr lang="en-US" dirty="0" smtClean="0">
                <a:solidFill>
                  <a:srgbClr val="091AB7"/>
                </a:solidFill>
              </a:rPr>
              <a:t>cel_mai_eficient_mijloc_de_ridicare_a_standardelor_de_viata.jpg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m.101.ru/vardata/modules/sessauth/userpic/70/695724.jpeg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http://img.inforico.com.ua/a/kursy-video-i-montazha-v-nikolaeve-s-trudoustroystvom--</a:t>
            </a:r>
            <a:r>
              <a:rPr lang="en-US" dirty="0" smtClean="0">
                <a:solidFill>
                  <a:srgbClr val="091AB7"/>
                </a:solidFill>
              </a:rPr>
              <a:t>d396-1368888296771633-1.jpg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http://ru.savefrom.net/#url=http://</a:t>
            </a:r>
            <a:r>
              <a:rPr lang="en-US" dirty="0" smtClean="0">
                <a:solidFill>
                  <a:srgbClr val="091AB7"/>
                </a:solidFill>
              </a:rPr>
              <a:t>youtube.com/watch?v=SAWr-KZhD0E&amp;utm_source=youtube.com&amp;utm_medium=short_domains&amp;utm_campaign=www.ssyoutube.com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ziarpiatraneamt.ro/wp-content/uploads/2012/03/intrebare.jpg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91AB7"/>
                </a:solidFill>
              </a:rPr>
              <a:t>http://</a:t>
            </a:r>
            <a:r>
              <a:rPr lang="en-US" dirty="0" smtClean="0">
                <a:solidFill>
                  <a:srgbClr val="091AB7"/>
                </a:solidFill>
              </a:rPr>
              <a:t>fabulae.ru/pic/authors/5367/foto_20585.jpg</a:t>
            </a:r>
            <a:endParaRPr lang="ru-RU" dirty="0" smtClean="0">
              <a:solidFill>
                <a:srgbClr val="091AB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91AB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5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3432" y="548680"/>
            <a:ext cx="67327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 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Инструктаж 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по ОТ и ТБ</a:t>
            </a:r>
            <a:endParaRPr lang="ru-RU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263823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Спокойно, не толкаясь, </a:t>
            </a:r>
          </a:p>
          <a:p>
            <a:pPr algn="ctr"/>
            <a:r>
              <a:rPr lang="ru-RU" sz="3600" b="1" dirty="0" smtClean="0">
                <a:ln w="1905"/>
                <a:solidFill>
                  <a:srgbClr val="091AB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войдите в кабинет</a:t>
            </a:r>
            <a:endParaRPr lang="ru-RU" sz="3600" b="1" dirty="0">
              <a:ln w="1905"/>
              <a:solidFill>
                <a:srgbClr val="091AB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70892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Займите своё рабочее  место</a:t>
            </a:r>
            <a:endParaRPr lang="ru-RU" sz="3600" b="1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3933056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3548" y="3573016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Запрещается без разрешения преподавателя  включать и выключать аппаратуру</a:t>
            </a:r>
            <a:endParaRPr lang="ru-RU" sz="3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553" y="4941168"/>
            <a:ext cx="1253863" cy="1322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441" y="4941734"/>
            <a:ext cx="1249363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трелка вниз 9"/>
          <p:cNvSpPr/>
          <p:nvPr/>
        </p:nvSpPr>
        <p:spPr>
          <a:xfrm>
            <a:off x="4211960" y="2464152"/>
            <a:ext cx="504056" cy="3887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211960" y="3355251"/>
            <a:ext cx="504056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247964" y="5445223"/>
            <a:ext cx="504056" cy="640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04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1916113"/>
            <a:ext cx="39163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68" y="476672"/>
            <a:ext cx="8464988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14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4" y="2118446"/>
            <a:ext cx="3638401" cy="373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48680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ЗАПРЕЩАЕТСЯ ПРИКАСАТЬСЯ К ЭКРАНУ  И  ТЫЛЬНОЙ СТОРОНЕ МОНИТОРА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54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132856"/>
            <a:ext cx="3599730" cy="370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76672"/>
            <a:ext cx="777686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6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РАБОТАЙТЕ НА КЛАВИАТУРЕ И </a:t>
            </a:r>
          </a:p>
          <a:p>
            <a:pPr algn="ctr">
              <a:defRPr/>
            </a:pPr>
            <a:r>
              <a:rPr lang="ru-RU" altLang="ru-RU" sz="26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С МЫШКОЙ</a:t>
            </a:r>
            <a:br>
              <a:rPr lang="ru-RU" altLang="ru-RU" sz="26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ru-RU" altLang="ru-RU" sz="26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ЧИСТЫМИ И СУХИМИ РУКАМИ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19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48880"/>
            <a:ext cx="3404600" cy="34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620688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>
                <a:solidFill>
                  <a:srgbClr val="003399"/>
                </a:solidFill>
                <a:latin typeface="Arial Black" pitchFamily="34" charset="0"/>
              </a:rPr>
              <a:t>ИЗБЕГАЙТЕ РЕЗКИХ ДВИЖЕНИЙ, </a:t>
            </a:r>
            <a:br>
              <a:rPr lang="ru-RU" altLang="ru-RU" sz="2800" dirty="0">
                <a:solidFill>
                  <a:srgbClr val="003399"/>
                </a:solidFill>
                <a:latin typeface="Arial Black" pitchFamily="34" charset="0"/>
              </a:rPr>
            </a:br>
            <a:r>
              <a:rPr lang="ru-RU" altLang="ru-RU" sz="2800" dirty="0">
                <a:solidFill>
                  <a:srgbClr val="003399"/>
                </a:solidFill>
                <a:latin typeface="Arial Black" pitchFamily="34" charset="0"/>
              </a:rPr>
              <a:t>НЕ ПОКИДАЙТЕ РАБОЧЕЕ МЕСТО </a:t>
            </a:r>
            <a:br>
              <a:rPr lang="ru-RU" altLang="ru-RU" sz="2800" dirty="0">
                <a:solidFill>
                  <a:srgbClr val="003399"/>
                </a:solidFill>
                <a:latin typeface="Arial Black" pitchFamily="34" charset="0"/>
              </a:rPr>
            </a:br>
            <a:r>
              <a:rPr lang="ru-RU" altLang="ru-RU" sz="2800" dirty="0">
                <a:solidFill>
                  <a:srgbClr val="003399"/>
                </a:solidFill>
                <a:latin typeface="Arial Black" pitchFamily="34" charset="0"/>
              </a:rPr>
              <a:t>БЕЗ РАЗРЕШЕНИЯ УЧИТЕЛЯ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0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87" y="2636912"/>
            <a:ext cx="3267075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567400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НЕ ПЫТАЙТЕСЬ САМОСТОЯТЕЛЬНО УСТРАНИТЬ НЕПОЛАДКИ В РАБОТЕ КОМПЬЮТЕРА – НЕМЕДЛЕННО </a:t>
            </a:r>
            <a:b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ru-RU" altLang="ru-RU" sz="2800" kern="0" dirty="0" smtClean="0">
                <a:solidFill>
                  <a:srgbClr val="003399"/>
                </a:solidFill>
                <a:latin typeface="Arial Black" pitchFamily="34" charset="0"/>
                <a:ea typeface="+mj-ea"/>
                <a:cs typeface="+mj-cs"/>
              </a:rPr>
              <a:t>СООБЩИТЕ О НИХ УЧИТЕЛЮ</a:t>
            </a:r>
            <a:endParaRPr lang="ru-RU" kern="0" dirty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554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информати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резентации по Босовой">
  <a:themeElements>
    <a:clrScheme name="презентации по Босово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презентации по Босово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езентации по Босов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и по Босовой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езентации по Босовой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и по Босовой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и по Босовой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и по Босовой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и по Босовой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ие по умолчанию">
  <a:themeElements>
    <a:clrScheme name="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000099"/>
      </a:hlink>
      <a:folHlink>
        <a:srgbClr val="0000CC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080808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0000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Оформление по умолчанию">
  <a:themeElements>
    <a:clrScheme name="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000099"/>
      </a:hlink>
      <a:folHlink>
        <a:srgbClr val="0000CC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080808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000066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информатики</Template>
  <TotalTime>848</TotalTime>
  <Words>588</Words>
  <Application>Microsoft Office PowerPoint</Application>
  <PresentationFormat>Экран (4:3)</PresentationFormat>
  <Paragraphs>124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Урок информатики</vt:lpstr>
      <vt:lpstr>презентации по Босовой</vt:lpstr>
      <vt:lpstr>Оформление по умолчанию</vt:lpstr>
      <vt:lpstr>1_Оформление по умолчанию</vt:lpstr>
      <vt:lpstr>Презентация PowerPoint</vt:lpstr>
      <vt:lpstr>Презентация PowerPoint</vt:lpstr>
      <vt:lpstr> Первичный инструктаж по ОТ и ТБ Информация и информатика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Совершенные  органы   чувств </vt:lpstr>
      <vt:lpstr>ПАРАЛЛЕЛЬНЫ ЛИ ГОРИЗОНТАЛЬНЫЕ ЛИНИИ?</vt:lpstr>
      <vt:lpstr>ВАЗА ИЛИ ЛИЦА?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 !</vt:lpstr>
      <vt:lpstr>Ссылки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Aнна</cp:lastModifiedBy>
  <cp:revision>60</cp:revision>
  <dcterms:created xsi:type="dcterms:W3CDTF">2014-08-30T11:53:26Z</dcterms:created>
  <dcterms:modified xsi:type="dcterms:W3CDTF">2015-03-28T22:22:03Z</dcterms:modified>
</cp:coreProperties>
</file>